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64" r:id="rId6"/>
    <p:sldId id="259" r:id="rId7"/>
    <p:sldId id="261" r:id="rId8"/>
    <p:sldId id="260"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2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22274F-04A8-4D7D-95CD-2143E0AED89E}" type="datetimeFigureOut">
              <a:rPr lang="en-US" smtClean="0"/>
              <a:t>9/9/2014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20443B-8889-465C-9309-ECFCC5CEACF9}" type="slidenum">
              <a:rPr lang="en-US" smtClean="0"/>
              <a:t>‹#›</a:t>
            </a:fld>
            <a:endParaRPr lang="en-US"/>
          </a:p>
        </p:txBody>
      </p:sp>
    </p:spTree>
    <p:extLst>
      <p:ext uri="{BB962C8B-B14F-4D97-AF65-F5344CB8AC3E}">
        <p14:creationId xmlns:p14="http://schemas.microsoft.com/office/powerpoint/2010/main" val="1583773166"/>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22274F-04A8-4D7D-95CD-2143E0AED89E}" type="datetimeFigureOut">
              <a:rPr lang="en-US" smtClean="0"/>
              <a:t>9/9/2014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20443B-8889-465C-9309-ECFCC5CEACF9}" type="slidenum">
              <a:rPr lang="en-US" smtClean="0"/>
              <a:t>‹#›</a:t>
            </a:fld>
            <a:endParaRPr lang="en-US"/>
          </a:p>
        </p:txBody>
      </p:sp>
    </p:spTree>
    <p:extLst>
      <p:ext uri="{BB962C8B-B14F-4D97-AF65-F5344CB8AC3E}">
        <p14:creationId xmlns:p14="http://schemas.microsoft.com/office/powerpoint/2010/main" val="2681049066"/>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22274F-04A8-4D7D-95CD-2143E0AED89E}" type="datetimeFigureOut">
              <a:rPr lang="en-US" smtClean="0"/>
              <a:t>9/9/2014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20443B-8889-465C-9309-ECFCC5CEACF9}" type="slidenum">
              <a:rPr lang="en-US" smtClean="0"/>
              <a:t>‹#›</a:t>
            </a:fld>
            <a:endParaRPr lang="en-US"/>
          </a:p>
        </p:txBody>
      </p:sp>
    </p:spTree>
    <p:extLst>
      <p:ext uri="{BB962C8B-B14F-4D97-AF65-F5344CB8AC3E}">
        <p14:creationId xmlns:p14="http://schemas.microsoft.com/office/powerpoint/2010/main" val="1301933167"/>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22274F-04A8-4D7D-95CD-2143E0AED89E}" type="datetimeFigureOut">
              <a:rPr lang="en-US" smtClean="0"/>
              <a:t>9/9/2014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20443B-8889-465C-9309-ECFCC5CEACF9}" type="slidenum">
              <a:rPr lang="en-US" smtClean="0"/>
              <a:t>‹#›</a:t>
            </a:fld>
            <a:endParaRPr lang="en-US"/>
          </a:p>
        </p:txBody>
      </p:sp>
    </p:spTree>
    <p:extLst>
      <p:ext uri="{BB962C8B-B14F-4D97-AF65-F5344CB8AC3E}">
        <p14:creationId xmlns:p14="http://schemas.microsoft.com/office/powerpoint/2010/main" val="1974424750"/>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22274F-04A8-4D7D-95CD-2143E0AED89E}" type="datetimeFigureOut">
              <a:rPr lang="en-US" smtClean="0"/>
              <a:t>9/9/2014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20443B-8889-465C-9309-ECFCC5CEACF9}" type="slidenum">
              <a:rPr lang="en-US" smtClean="0"/>
              <a:t>‹#›</a:t>
            </a:fld>
            <a:endParaRPr lang="en-US"/>
          </a:p>
        </p:txBody>
      </p:sp>
    </p:spTree>
    <p:extLst>
      <p:ext uri="{BB962C8B-B14F-4D97-AF65-F5344CB8AC3E}">
        <p14:creationId xmlns:p14="http://schemas.microsoft.com/office/powerpoint/2010/main" val="1080746744"/>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F22274F-04A8-4D7D-95CD-2143E0AED89E}" type="datetimeFigureOut">
              <a:rPr lang="en-US" smtClean="0"/>
              <a:t>9/9/2014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20443B-8889-465C-9309-ECFCC5CEACF9}" type="slidenum">
              <a:rPr lang="en-US" smtClean="0"/>
              <a:t>‹#›</a:t>
            </a:fld>
            <a:endParaRPr lang="en-US"/>
          </a:p>
        </p:txBody>
      </p:sp>
    </p:spTree>
    <p:extLst>
      <p:ext uri="{BB962C8B-B14F-4D97-AF65-F5344CB8AC3E}">
        <p14:creationId xmlns:p14="http://schemas.microsoft.com/office/powerpoint/2010/main" val="3189795638"/>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22274F-04A8-4D7D-95CD-2143E0AED89E}" type="datetimeFigureOut">
              <a:rPr lang="en-US" smtClean="0"/>
              <a:t>9/9/2014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20443B-8889-465C-9309-ECFCC5CEACF9}" type="slidenum">
              <a:rPr lang="en-US" smtClean="0"/>
              <a:t>‹#›</a:t>
            </a:fld>
            <a:endParaRPr lang="en-US"/>
          </a:p>
        </p:txBody>
      </p:sp>
    </p:spTree>
    <p:extLst>
      <p:ext uri="{BB962C8B-B14F-4D97-AF65-F5344CB8AC3E}">
        <p14:creationId xmlns:p14="http://schemas.microsoft.com/office/powerpoint/2010/main" val="2572343574"/>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22274F-04A8-4D7D-95CD-2143E0AED89E}" type="datetimeFigureOut">
              <a:rPr lang="en-US" smtClean="0"/>
              <a:t>9/9/2014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20443B-8889-465C-9309-ECFCC5CEACF9}" type="slidenum">
              <a:rPr lang="en-US" smtClean="0"/>
              <a:t>‹#›</a:t>
            </a:fld>
            <a:endParaRPr lang="en-US"/>
          </a:p>
        </p:txBody>
      </p:sp>
    </p:spTree>
    <p:extLst>
      <p:ext uri="{BB962C8B-B14F-4D97-AF65-F5344CB8AC3E}">
        <p14:creationId xmlns:p14="http://schemas.microsoft.com/office/powerpoint/2010/main" val="578743051"/>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22274F-04A8-4D7D-95CD-2143E0AED89E}" type="datetimeFigureOut">
              <a:rPr lang="en-US" smtClean="0"/>
              <a:t>9/9/2014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20443B-8889-465C-9309-ECFCC5CEACF9}" type="slidenum">
              <a:rPr lang="en-US" smtClean="0"/>
              <a:t>‹#›</a:t>
            </a:fld>
            <a:endParaRPr lang="en-US"/>
          </a:p>
        </p:txBody>
      </p:sp>
    </p:spTree>
    <p:extLst>
      <p:ext uri="{BB962C8B-B14F-4D97-AF65-F5344CB8AC3E}">
        <p14:creationId xmlns:p14="http://schemas.microsoft.com/office/powerpoint/2010/main" val="3370025438"/>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22274F-04A8-4D7D-95CD-2143E0AED89E}" type="datetimeFigureOut">
              <a:rPr lang="en-US" smtClean="0"/>
              <a:t>9/9/2014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20443B-8889-465C-9309-ECFCC5CEACF9}" type="slidenum">
              <a:rPr lang="en-US" smtClean="0"/>
              <a:t>‹#›</a:t>
            </a:fld>
            <a:endParaRPr lang="en-US"/>
          </a:p>
        </p:txBody>
      </p:sp>
    </p:spTree>
    <p:extLst>
      <p:ext uri="{BB962C8B-B14F-4D97-AF65-F5344CB8AC3E}">
        <p14:creationId xmlns:p14="http://schemas.microsoft.com/office/powerpoint/2010/main" val="1747988525"/>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22274F-04A8-4D7D-95CD-2143E0AED89E}" type="datetimeFigureOut">
              <a:rPr lang="en-US" smtClean="0"/>
              <a:t>9/9/2014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20443B-8889-465C-9309-ECFCC5CEACF9}" type="slidenum">
              <a:rPr lang="en-US" smtClean="0"/>
              <a:t>‹#›</a:t>
            </a:fld>
            <a:endParaRPr lang="en-US"/>
          </a:p>
        </p:txBody>
      </p:sp>
    </p:spTree>
    <p:extLst>
      <p:ext uri="{BB962C8B-B14F-4D97-AF65-F5344CB8AC3E}">
        <p14:creationId xmlns:p14="http://schemas.microsoft.com/office/powerpoint/2010/main" val="4224218162"/>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22274F-04A8-4D7D-95CD-2143E0AED89E}" type="datetimeFigureOut">
              <a:rPr lang="en-US" smtClean="0"/>
              <a:t>9/9/2014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20443B-8889-465C-9309-ECFCC5CEACF9}" type="slidenum">
              <a:rPr lang="en-US" smtClean="0"/>
              <a:t>‹#›</a:t>
            </a:fld>
            <a:endParaRPr lang="en-US"/>
          </a:p>
        </p:txBody>
      </p:sp>
    </p:spTree>
    <p:extLst>
      <p:ext uri="{BB962C8B-B14F-4D97-AF65-F5344CB8AC3E}">
        <p14:creationId xmlns:p14="http://schemas.microsoft.com/office/powerpoint/2010/main" val="37021325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Questioning</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115657224"/>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Turning Facts in to Questions</a:t>
            </a:r>
            <a:endParaRPr lang="en-US" dirty="0"/>
          </a:p>
        </p:txBody>
      </p:sp>
      <p:sp>
        <p:nvSpPr>
          <p:cNvPr id="3" name="Content Placeholder 2"/>
          <p:cNvSpPr>
            <a:spLocks noGrp="1"/>
          </p:cNvSpPr>
          <p:nvPr>
            <p:ph idx="1"/>
          </p:nvPr>
        </p:nvSpPr>
        <p:spPr/>
        <p:txBody>
          <a:bodyPr/>
          <a:lstStyle/>
          <a:p>
            <a:r>
              <a:rPr lang="en-US" dirty="0" smtClean="0"/>
              <a:t>When reading a text, look for “facts” </a:t>
            </a:r>
          </a:p>
          <a:p>
            <a:r>
              <a:rPr lang="en-US" dirty="0" smtClean="0"/>
              <a:t>Especially effective when reading non-fiction</a:t>
            </a:r>
          </a:p>
          <a:p>
            <a:r>
              <a:rPr lang="en-US" dirty="0" smtClean="0"/>
              <a:t>Fiction: look for facts that support character trait, story line (plot), conflict, and setting that are important to the story</a:t>
            </a:r>
          </a:p>
          <a:p>
            <a:r>
              <a:rPr lang="en-US" dirty="0" smtClean="0"/>
              <a:t>Activity: Fold paper in half.  Write “Fact” on the left and “Question” on the right</a:t>
            </a:r>
          </a:p>
          <a:p>
            <a:r>
              <a:rPr lang="en-US" dirty="0" smtClean="0"/>
              <a:t>Reading</a:t>
            </a:r>
            <a:endParaRPr lang="en-US" dirty="0"/>
          </a:p>
        </p:txBody>
      </p:sp>
    </p:spTree>
    <p:extLst>
      <p:ext uri="{BB962C8B-B14F-4D97-AF65-F5344CB8AC3E}">
        <p14:creationId xmlns:p14="http://schemas.microsoft.com/office/powerpoint/2010/main" val="3032812050"/>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Night Flyers</a:t>
            </a:r>
            <a:endParaRPr lang="en-US" sz="3600" dirty="0"/>
          </a:p>
        </p:txBody>
      </p:sp>
      <p:sp>
        <p:nvSpPr>
          <p:cNvPr id="3" name="Content Placeholder 2"/>
          <p:cNvSpPr>
            <a:spLocks noGrp="1"/>
          </p:cNvSpPr>
          <p:nvPr>
            <p:ph idx="1"/>
          </p:nvPr>
        </p:nvSpPr>
        <p:spPr>
          <a:xfrm>
            <a:off x="457200" y="1295400"/>
            <a:ext cx="8229600" cy="4830763"/>
          </a:xfrm>
        </p:spPr>
        <p:txBody>
          <a:bodyPr>
            <a:normAutofit fontScale="77500" lnSpcReduction="20000"/>
          </a:bodyPr>
          <a:lstStyle/>
          <a:p>
            <a:pPr marL="0" indent="0">
              <a:buNone/>
            </a:pPr>
            <a:r>
              <a:rPr lang="en-US" dirty="0" smtClean="0"/>
              <a:t>Shadow Hunters</a:t>
            </a:r>
          </a:p>
          <a:p>
            <a:pPr marL="0" indent="0">
              <a:buNone/>
            </a:pPr>
            <a:r>
              <a:rPr lang="en-US" dirty="0" smtClean="0"/>
              <a:t>Although they may look sweet with their heart-shaped faces, barn owls are some of nature’s finest hunters.  These owls are experts at grabbing their prey at night.  Their bodies are built for hunting. To find their dinner, owls have to have good hearing. In addition, they have to be able to sneak up on their prey. The barn owl can handle this, too!</a:t>
            </a:r>
          </a:p>
          <a:p>
            <a:pPr marL="0" indent="0">
              <a:buNone/>
            </a:pPr>
            <a:endParaRPr lang="en-US" dirty="0" smtClean="0"/>
          </a:p>
          <a:p>
            <a:pPr marL="0" indent="0">
              <a:buNone/>
            </a:pPr>
            <a:r>
              <a:rPr lang="en-US" dirty="0" smtClean="0"/>
              <a:t>Amazing Owl Ears</a:t>
            </a:r>
          </a:p>
          <a:p>
            <a:pPr marL="0" indent="0">
              <a:buNone/>
            </a:pPr>
            <a:r>
              <a:rPr lang="en-US" dirty="0" smtClean="0"/>
              <a:t>Like other birds, owls hear through their ears. A bird’s ears are made to cut down on wind noise when the bird flies. However, a barn owl’s ears are designed especially for hunting. They detect even the faintest sound. They can hear the tiniest mouse squeak half a mile away!</a:t>
            </a:r>
          </a:p>
        </p:txBody>
      </p:sp>
    </p:spTree>
    <p:extLst>
      <p:ext uri="{BB962C8B-B14F-4D97-AF65-F5344CB8AC3E}">
        <p14:creationId xmlns:p14="http://schemas.microsoft.com/office/powerpoint/2010/main" val="1837209782"/>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Green (literal) Questions</a:t>
            </a:r>
            <a:endParaRPr lang="en-US" dirty="0">
              <a:solidFill>
                <a:srgbClr val="00B050"/>
              </a:solidFill>
            </a:endParaRPr>
          </a:p>
        </p:txBody>
      </p:sp>
      <p:sp>
        <p:nvSpPr>
          <p:cNvPr id="3" name="Content Placeholder 2"/>
          <p:cNvSpPr>
            <a:spLocks noGrp="1"/>
          </p:cNvSpPr>
          <p:nvPr>
            <p:ph idx="1"/>
          </p:nvPr>
        </p:nvSpPr>
        <p:spPr/>
        <p:txBody>
          <a:bodyPr/>
          <a:lstStyle/>
          <a:p>
            <a:r>
              <a:rPr lang="en-US" dirty="0" smtClean="0"/>
              <a:t>When reading a text, look for facts that are “right there”</a:t>
            </a:r>
          </a:p>
          <a:p>
            <a:r>
              <a:rPr lang="en-US" dirty="0" smtClean="0"/>
              <a:t>Think of a question that can easily be answered with that fact</a:t>
            </a:r>
          </a:p>
          <a:p>
            <a:r>
              <a:rPr lang="en-US" dirty="0" smtClean="0"/>
              <a:t>Very text-based</a:t>
            </a:r>
          </a:p>
          <a:p>
            <a:r>
              <a:rPr lang="en-US" dirty="0" smtClean="0"/>
              <a:t>Activity: Fold paper in half.  Write “Question” on the left and “Answer” on the right</a:t>
            </a:r>
          </a:p>
          <a:p>
            <a:r>
              <a:rPr lang="en-US" dirty="0" smtClean="0"/>
              <a:t>Reading</a:t>
            </a:r>
            <a:endParaRPr lang="en-US" dirty="0"/>
          </a:p>
        </p:txBody>
      </p:sp>
    </p:spTree>
    <p:extLst>
      <p:ext uri="{BB962C8B-B14F-4D97-AF65-F5344CB8AC3E}">
        <p14:creationId xmlns:p14="http://schemas.microsoft.com/office/powerpoint/2010/main" val="3889921765"/>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Night Flyers</a:t>
            </a:r>
            <a:endParaRPr lang="en-US" sz="3600" dirty="0"/>
          </a:p>
        </p:txBody>
      </p:sp>
      <p:sp>
        <p:nvSpPr>
          <p:cNvPr id="3" name="Content Placeholder 2"/>
          <p:cNvSpPr>
            <a:spLocks noGrp="1"/>
          </p:cNvSpPr>
          <p:nvPr>
            <p:ph idx="1"/>
          </p:nvPr>
        </p:nvSpPr>
        <p:spPr>
          <a:xfrm>
            <a:off x="457200" y="1295400"/>
            <a:ext cx="8229600" cy="4830763"/>
          </a:xfrm>
        </p:spPr>
        <p:txBody>
          <a:bodyPr>
            <a:normAutofit fontScale="77500" lnSpcReduction="20000"/>
          </a:bodyPr>
          <a:lstStyle/>
          <a:p>
            <a:pPr marL="0" indent="0">
              <a:buNone/>
            </a:pPr>
            <a:r>
              <a:rPr lang="en-US" dirty="0" smtClean="0"/>
              <a:t>Shadow Hunters</a:t>
            </a:r>
          </a:p>
          <a:p>
            <a:pPr marL="0" indent="0">
              <a:buNone/>
            </a:pPr>
            <a:r>
              <a:rPr lang="en-US" dirty="0" smtClean="0"/>
              <a:t>Although they may look sweet with their heart-shaped faces, barn owls are some of nature’s finest hunters.  These owls are experts at grabbing their prey at night.  Their bodies are built for hunting. To find their dinner, owls have to have good hearing. In addition, they have to be able to sneak up on their prey. The barn owl can handle this, too!</a:t>
            </a:r>
          </a:p>
          <a:p>
            <a:pPr marL="0" indent="0">
              <a:buNone/>
            </a:pPr>
            <a:endParaRPr lang="en-US" dirty="0" smtClean="0"/>
          </a:p>
          <a:p>
            <a:pPr marL="0" indent="0">
              <a:buNone/>
            </a:pPr>
            <a:r>
              <a:rPr lang="en-US" dirty="0" smtClean="0"/>
              <a:t>Amazing Owl Ears</a:t>
            </a:r>
          </a:p>
          <a:p>
            <a:pPr marL="0" indent="0">
              <a:buNone/>
            </a:pPr>
            <a:r>
              <a:rPr lang="en-US" dirty="0" smtClean="0"/>
              <a:t>Like other birds, owls hear through their ears. A bird’s ears are made to cut down on wind noise when the bird flies. However, a barn owl’s ears are designed especially for hunting. They detect even the faintest sound. They can hear the tiniest mouse squeak half a mile away!</a:t>
            </a:r>
          </a:p>
        </p:txBody>
      </p:sp>
    </p:spTree>
    <p:extLst>
      <p:ext uri="{BB962C8B-B14F-4D97-AF65-F5344CB8AC3E}">
        <p14:creationId xmlns:p14="http://schemas.microsoft.com/office/powerpoint/2010/main" val="2362628492"/>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Red (inferential) Questions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When reading text, stop and think: What do I already know, how does the text support this?</a:t>
            </a:r>
          </a:p>
          <a:p>
            <a:r>
              <a:rPr lang="en-US" dirty="0" smtClean="0"/>
              <a:t>Answers are not found directly in the text</a:t>
            </a:r>
          </a:p>
          <a:p>
            <a:r>
              <a:rPr lang="en-US" dirty="0" smtClean="0"/>
              <a:t>Can have more than answer</a:t>
            </a:r>
          </a:p>
          <a:p>
            <a:r>
              <a:rPr lang="en-US" dirty="0" smtClean="0"/>
              <a:t>Answers include background knowledge and what was learned from the text</a:t>
            </a:r>
          </a:p>
          <a:p>
            <a:r>
              <a:rPr lang="en-US" dirty="0" smtClean="0"/>
              <a:t>Activity</a:t>
            </a:r>
            <a:endParaRPr lang="en-US" dirty="0"/>
          </a:p>
        </p:txBody>
      </p:sp>
    </p:spTree>
    <p:extLst>
      <p:ext uri="{BB962C8B-B14F-4D97-AF65-F5344CB8AC3E}">
        <p14:creationId xmlns:p14="http://schemas.microsoft.com/office/powerpoint/2010/main" val="1420118252"/>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Night Flyers</a:t>
            </a:r>
            <a:endParaRPr lang="en-US" sz="3600" dirty="0"/>
          </a:p>
        </p:txBody>
      </p:sp>
      <p:sp>
        <p:nvSpPr>
          <p:cNvPr id="3" name="Content Placeholder 2"/>
          <p:cNvSpPr>
            <a:spLocks noGrp="1"/>
          </p:cNvSpPr>
          <p:nvPr>
            <p:ph idx="1"/>
          </p:nvPr>
        </p:nvSpPr>
        <p:spPr>
          <a:xfrm>
            <a:off x="457200" y="1295400"/>
            <a:ext cx="8229600" cy="4830763"/>
          </a:xfrm>
        </p:spPr>
        <p:txBody>
          <a:bodyPr>
            <a:normAutofit fontScale="77500" lnSpcReduction="20000"/>
          </a:bodyPr>
          <a:lstStyle/>
          <a:p>
            <a:pPr marL="0" indent="0">
              <a:buNone/>
            </a:pPr>
            <a:r>
              <a:rPr lang="en-US" dirty="0" smtClean="0"/>
              <a:t>Shadow Hunters</a:t>
            </a:r>
          </a:p>
          <a:p>
            <a:pPr marL="0" indent="0">
              <a:buNone/>
            </a:pPr>
            <a:r>
              <a:rPr lang="en-US" dirty="0" smtClean="0"/>
              <a:t>Although they may look sweet with their heart-shaped faces, barn owls are some of nature’s finest hunters.  These owls are experts at grabbing their prey at night.  Their bodies are built for hunting. To find their dinner, owls have to have good hearing. In addition, they have to be able to sneak up on their prey. The barn owl can handle this, too!</a:t>
            </a:r>
          </a:p>
          <a:p>
            <a:pPr marL="0" indent="0">
              <a:buNone/>
            </a:pPr>
            <a:endParaRPr lang="en-US" dirty="0" smtClean="0"/>
          </a:p>
          <a:p>
            <a:pPr marL="0" indent="0">
              <a:buNone/>
            </a:pPr>
            <a:r>
              <a:rPr lang="en-US" dirty="0" smtClean="0"/>
              <a:t>Amazing Owl Ears</a:t>
            </a:r>
          </a:p>
          <a:p>
            <a:pPr marL="0" indent="0">
              <a:buNone/>
            </a:pPr>
            <a:r>
              <a:rPr lang="en-US" dirty="0" smtClean="0"/>
              <a:t>Like other birds, owls hear through their ears. A bird’s ears are made to cut down on wind noise when the bird flies. However, a barn owl’s ears are designed especially for hunting. They detect even the faintest sound. They can hear the tiniest mouse squeak half a mile away!</a:t>
            </a:r>
          </a:p>
        </p:txBody>
      </p:sp>
    </p:spTree>
    <p:extLst>
      <p:ext uri="{BB962C8B-B14F-4D97-AF65-F5344CB8AC3E}">
        <p14:creationId xmlns:p14="http://schemas.microsoft.com/office/powerpoint/2010/main" val="2039540275"/>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C000"/>
                </a:solidFill>
              </a:rPr>
              <a:t>Yellow (complex) Questions</a:t>
            </a:r>
            <a:endParaRPr lang="en-US" dirty="0">
              <a:solidFill>
                <a:srgbClr val="FFC000"/>
              </a:solidFill>
            </a:endParaRPr>
          </a:p>
        </p:txBody>
      </p:sp>
      <p:sp>
        <p:nvSpPr>
          <p:cNvPr id="3" name="Content Placeholder 2"/>
          <p:cNvSpPr>
            <a:spLocks noGrp="1"/>
          </p:cNvSpPr>
          <p:nvPr>
            <p:ph idx="1"/>
          </p:nvPr>
        </p:nvSpPr>
        <p:spPr/>
        <p:txBody>
          <a:bodyPr/>
          <a:lstStyle/>
          <a:p>
            <a:r>
              <a:rPr lang="en-US" dirty="0" smtClean="0"/>
              <a:t>When reading, find connections within the text</a:t>
            </a:r>
          </a:p>
          <a:p>
            <a:r>
              <a:rPr lang="en-US" dirty="0" smtClean="0"/>
              <a:t>Answers come from connecting parts of the text to one another</a:t>
            </a:r>
          </a:p>
          <a:p>
            <a:r>
              <a:rPr lang="en-US" dirty="0" smtClean="0"/>
              <a:t>Includes comparing, contrasting, cause &amp; effect</a:t>
            </a:r>
          </a:p>
          <a:p>
            <a:r>
              <a:rPr lang="en-US" dirty="0" smtClean="0"/>
              <a:t>Activity</a:t>
            </a:r>
            <a:endParaRPr lang="en-US" dirty="0"/>
          </a:p>
        </p:txBody>
      </p:sp>
    </p:spTree>
    <p:extLst>
      <p:ext uri="{BB962C8B-B14F-4D97-AF65-F5344CB8AC3E}">
        <p14:creationId xmlns:p14="http://schemas.microsoft.com/office/powerpoint/2010/main" val="3839731126"/>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Night Flyers</a:t>
            </a:r>
            <a:endParaRPr lang="en-US" sz="3600" dirty="0"/>
          </a:p>
        </p:txBody>
      </p:sp>
      <p:sp>
        <p:nvSpPr>
          <p:cNvPr id="3" name="Content Placeholder 2"/>
          <p:cNvSpPr>
            <a:spLocks noGrp="1"/>
          </p:cNvSpPr>
          <p:nvPr>
            <p:ph idx="1"/>
          </p:nvPr>
        </p:nvSpPr>
        <p:spPr>
          <a:xfrm>
            <a:off x="457200" y="1295400"/>
            <a:ext cx="8229600" cy="4830763"/>
          </a:xfrm>
        </p:spPr>
        <p:txBody>
          <a:bodyPr>
            <a:normAutofit fontScale="77500" lnSpcReduction="20000"/>
          </a:bodyPr>
          <a:lstStyle/>
          <a:p>
            <a:pPr marL="0" indent="0">
              <a:buNone/>
            </a:pPr>
            <a:r>
              <a:rPr lang="en-US" dirty="0" smtClean="0"/>
              <a:t>Shadow Hunters</a:t>
            </a:r>
          </a:p>
          <a:p>
            <a:pPr marL="0" indent="0">
              <a:buNone/>
            </a:pPr>
            <a:r>
              <a:rPr lang="en-US" dirty="0" smtClean="0"/>
              <a:t>Although they may look sweet with their heart-shaped faces, barn owls are some of nature’s finest hunters.  These owls are experts at grabbing their prey at night.  Their bodies are built for hunting. To find their dinner, owls have to have good hearing. In addition, they have to be able to sneak up on their prey. The barn owl can handle this, too!</a:t>
            </a:r>
          </a:p>
          <a:p>
            <a:pPr marL="0" indent="0">
              <a:buNone/>
            </a:pPr>
            <a:endParaRPr lang="en-US" dirty="0" smtClean="0"/>
          </a:p>
          <a:p>
            <a:pPr marL="0" indent="0">
              <a:buNone/>
            </a:pPr>
            <a:r>
              <a:rPr lang="en-US" dirty="0" smtClean="0"/>
              <a:t>Amazing Owl Ears</a:t>
            </a:r>
          </a:p>
          <a:p>
            <a:pPr marL="0" indent="0">
              <a:buNone/>
            </a:pPr>
            <a:r>
              <a:rPr lang="en-US" dirty="0" smtClean="0"/>
              <a:t>Like other birds, owls hear through their ears. A bird’s ears are made to cut down on wind noise when the bird flies. However, a barn owl’s ears are designed especially for hunting. They detect even the faintest sound. They can hear the tiniest mouse squeak half a mile away!</a:t>
            </a:r>
          </a:p>
        </p:txBody>
      </p:sp>
    </p:spTree>
    <p:extLst>
      <p:ext uri="{BB962C8B-B14F-4D97-AF65-F5344CB8AC3E}">
        <p14:creationId xmlns:p14="http://schemas.microsoft.com/office/powerpoint/2010/main" val="1463484185"/>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755</Words>
  <Application>Microsoft Office PowerPoint</Application>
  <PresentationFormat>On-screen Show (4:3)</PresentationFormat>
  <Paragraphs>48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Questioning</vt:lpstr>
      <vt:lpstr>Turning Facts in to Questions</vt:lpstr>
      <vt:lpstr>Night Flyers</vt:lpstr>
      <vt:lpstr>Green (literal) Questions</vt:lpstr>
      <vt:lpstr>Night Flyers</vt:lpstr>
      <vt:lpstr>Red (inferential) Questions</vt:lpstr>
      <vt:lpstr>Night Flyers</vt:lpstr>
      <vt:lpstr>Yellow (complex) Questions</vt:lpstr>
      <vt:lpstr>Night Flyers</vt:lpstr>
    </vt:vector>
  </TitlesOfParts>
  <Company>Owen J Roberts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Questioning</dc:title>
  <dc:creator>Wiese, Candis</dc:creator>
  <cp:lastModifiedBy>Wiese, Candis</cp:lastModifiedBy>
  <cp:revision>3</cp:revision>
  <dcterms:created xsi:type="dcterms:W3CDTF">2014-09-09T14:24:24Z</dcterms:created>
  <dcterms:modified xsi:type="dcterms:W3CDTF">2014-09-09T14:44:20Z</dcterms:modified>
</cp:coreProperties>
</file>